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9" r:id="rId1"/>
  </p:sldMasterIdLst>
  <p:sldIdLst>
    <p:sldId id="256" r:id="rId2"/>
  </p:sldIdLst>
  <p:sldSz cx="7556500" cy="106997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582341" y="1825309"/>
            <a:ext cx="3978926" cy="779125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796" y="832204"/>
            <a:ext cx="5086186" cy="4874332"/>
          </a:xfrm>
        </p:spPr>
        <p:txBody>
          <a:bodyPr anchor="b">
            <a:normAutofit/>
          </a:bodyPr>
          <a:lstStyle>
            <a:lvl1pPr algn="l">
              <a:defRPr sz="3636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796" y="5997146"/>
            <a:ext cx="4094137" cy="2985361"/>
          </a:xfrm>
        </p:spPr>
        <p:txBody>
          <a:bodyPr anchor="t">
            <a:normAutofit/>
          </a:bodyPr>
          <a:lstStyle>
            <a:lvl1pPr marL="0" indent="0" algn="l">
              <a:buNone/>
              <a:defRPr sz="1653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89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40796" y="832203"/>
            <a:ext cx="6674908" cy="487433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9710" y="5997144"/>
            <a:ext cx="6017212" cy="713317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22"/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67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832203"/>
            <a:ext cx="6674908" cy="4517672"/>
          </a:xfrm>
        </p:spPr>
        <p:txBody>
          <a:bodyPr anchor="ctr">
            <a:normAutofit/>
          </a:bodyPr>
          <a:lstStyle>
            <a:lvl1pPr algn="l">
              <a:defRPr sz="2314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6419850"/>
            <a:ext cx="5275296" cy="2972153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48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23" y="832203"/>
            <a:ext cx="5668852" cy="4517672"/>
          </a:xfrm>
        </p:spPr>
        <p:txBody>
          <a:bodyPr anchor="ctr">
            <a:normAutofit/>
          </a:bodyPr>
          <a:lstStyle>
            <a:lvl1pPr algn="l">
              <a:defRPr sz="2314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81592" y="5349875"/>
            <a:ext cx="5290928" cy="752945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77830" indent="0">
              <a:buFontTx/>
              <a:buNone/>
              <a:defRPr/>
            </a:lvl2pPr>
            <a:lvl3pPr marL="755660" indent="0">
              <a:buFontTx/>
              <a:buNone/>
              <a:defRPr/>
            </a:lvl3pPr>
            <a:lvl4pPr marL="1133490" indent="0">
              <a:buFontTx/>
              <a:buNone/>
              <a:defRPr/>
            </a:lvl4pPr>
            <a:lvl5pPr marL="151132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6710466"/>
            <a:ext cx="5274312" cy="2681537"/>
          </a:xfrm>
        </p:spPr>
        <p:txBody>
          <a:bodyPr anchor="ctr">
            <a:normAutofit/>
          </a:bodyPr>
          <a:lstStyle>
            <a:lvl1pPr marL="0" indent="0" algn="l">
              <a:buNone/>
              <a:defRPr sz="1653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188913" y="110870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055" y="4319530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 algn="r"/>
            <a:r>
              <a:rPr lang="en-US" sz="6611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45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5349875"/>
            <a:ext cx="5274312" cy="2648258"/>
          </a:xfrm>
        </p:spPr>
        <p:txBody>
          <a:bodyPr anchor="b">
            <a:normAutofit/>
          </a:bodyPr>
          <a:lstStyle>
            <a:lvl1pPr algn="l">
              <a:defRPr sz="2314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8008400"/>
            <a:ext cx="5275296" cy="1383602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27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24" y="832203"/>
            <a:ext cx="5668851" cy="4517672"/>
          </a:xfrm>
        </p:spPr>
        <p:txBody>
          <a:bodyPr anchor="ctr">
            <a:normAutofit/>
          </a:bodyPr>
          <a:lstStyle>
            <a:lvl1pPr algn="l">
              <a:defRPr sz="2314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0796" y="6063192"/>
            <a:ext cx="5274312" cy="163798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727597"/>
            <a:ext cx="5274311" cy="1664406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188913" y="1108705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/>
            <a:r>
              <a:rPr lang="en-US" sz="6611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0055" y="4319530"/>
            <a:ext cx="377923" cy="912359"/>
          </a:xfrm>
          <a:prstGeom prst="rect">
            <a:avLst/>
          </a:prstGeom>
        </p:spPr>
        <p:txBody>
          <a:bodyPr vert="horz" lIns="75565" tIns="37783" rIns="75565" bIns="37783" rtlCol="0" anchor="ctr">
            <a:noAutofit/>
          </a:bodyPr>
          <a:lstStyle/>
          <a:p>
            <a:pPr lvl="0" algn="r"/>
            <a:r>
              <a:rPr lang="en-US" sz="6611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544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832203"/>
            <a:ext cx="6219120" cy="45176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14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0796" y="6129241"/>
            <a:ext cx="5274312" cy="130774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65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436990"/>
            <a:ext cx="5274311" cy="1955013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31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</p:spPr>
        <p:txBody>
          <a:bodyPr>
            <a:normAutofit/>
          </a:bodyPr>
          <a:lstStyle>
            <a:lvl1pPr algn="l">
              <a:defRPr sz="23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796" y="832204"/>
            <a:ext cx="5416869" cy="5878263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001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6405" y="832203"/>
            <a:ext cx="1689299" cy="6895394"/>
          </a:xfrm>
        </p:spPr>
        <p:txBody>
          <a:bodyPr vert="eaVert">
            <a:normAutofit/>
          </a:bodyPr>
          <a:lstStyle>
            <a:lvl1pPr>
              <a:defRPr sz="23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796" y="832203"/>
            <a:ext cx="4834385" cy="85598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679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6600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046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96" y="832203"/>
            <a:ext cx="5416869" cy="5878263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2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3091038"/>
            <a:ext cx="5290928" cy="3619422"/>
          </a:xfrm>
        </p:spPr>
        <p:txBody>
          <a:bodyPr anchor="b">
            <a:normAutofit/>
          </a:bodyPr>
          <a:lstStyle>
            <a:lvl1pPr algn="l">
              <a:defRPr sz="2644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7001071"/>
            <a:ext cx="5290928" cy="2390932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bg2">
                    <a:lumMod val="75000"/>
                  </a:schemeClr>
                </a:solidFill>
              </a:defRPr>
            </a:lvl1pPr>
            <a:lvl2pPr marL="37783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84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</p:spPr>
        <p:txBody>
          <a:bodyPr>
            <a:normAutofit/>
          </a:bodyPr>
          <a:lstStyle>
            <a:lvl1pPr>
              <a:defRPr sz="264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40796" y="832204"/>
            <a:ext cx="3264209" cy="5878258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852924" y="832203"/>
            <a:ext cx="3262780" cy="5865048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57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</p:spPr>
        <p:txBody>
          <a:bodyPr>
            <a:normAutofit/>
          </a:bodyPr>
          <a:lstStyle>
            <a:lvl1pPr>
              <a:defRPr sz="264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709" y="832203"/>
            <a:ext cx="3071577" cy="951089"/>
          </a:xfrm>
        </p:spPr>
        <p:txBody>
          <a:bodyPr anchor="b">
            <a:noAutofit/>
          </a:bodyPr>
          <a:lstStyle>
            <a:lvl1pPr marL="0" indent="0">
              <a:buNone/>
              <a:defRPr sz="1983" b="0" cap="all">
                <a:solidFill>
                  <a:schemeClr val="tx1"/>
                </a:solidFill>
              </a:defRPr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95" y="1783293"/>
            <a:ext cx="3260490" cy="492716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2132" y="884216"/>
            <a:ext cx="3110570" cy="899075"/>
          </a:xfrm>
        </p:spPr>
        <p:txBody>
          <a:bodyPr anchor="b">
            <a:noAutofit/>
          </a:bodyPr>
          <a:lstStyle>
            <a:lvl1pPr marL="0" indent="0">
              <a:buNone/>
              <a:defRPr sz="1983" b="0" cap="all">
                <a:solidFill>
                  <a:schemeClr val="tx1"/>
                </a:solidFill>
              </a:defRPr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2925" y="1783292"/>
            <a:ext cx="3269777" cy="491395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4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</p:spPr>
        <p:txBody>
          <a:bodyPr>
            <a:normAutofit/>
          </a:bodyPr>
          <a:lstStyle>
            <a:lvl1pPr>
              <a:defRPr sz="264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39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0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926" y="832203"/>
            <a:ext cx="2644775" cy="2377722"/>
          </a:xfrm>
        </p:spPr>
        <p:txBody>
          <a:bodyPr anchor="b">
            <a:normAutofit/>
          </a:bodyPr>
          <a:lstStyle>
            <a:lvl1pPr algn="l">
              <a:defRPr sz="1653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95" y="832203"/>
            <a:ext cx="3668138" cy="85598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7926" y="3447701"/>
            <a:ext cx="2644775" cy="3262764"/>
          </a:xfrm>
        </p:spPr>
        <p:txBody>
          <a:bodyPr anchor="t">
            <a:normAutofit/>
          </a:bodyPr>
          <a:lstStyle>
            <a:lvl1pPr marL="0" indent="0">
              <a:buNone/>
              <a:defRPr sz="1322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2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279" y="2258836"/>
            <a:ext cx="2944637" cy="1783292"/>
          </a:xfrm>
        </p:spPr>
        <p:txBody>
          <a:bodyPr anchor="b">
            <a:normAutofit/>
          </a:bodyPr>
          <a:lstStyle>
            <a:lvl1pPr algn="l">
              <a:defRPr sz="1983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9709" y="1426633"/>
            <a:ext cx="2711360" cy="748982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2"/>
            </a:lvl1pPr>
            <a:lvl2pPr marL="377830" indent="0">
              <a:buNone/>
              <a:defRPr sz="1322"/>
            </a:lvl2pPr>
            <a:lvl3pPr marL="755660" indent="0">
              <a:buNone/>
              <a:defRPr sz="1322"/>
            </a:lvl3pPr>
            <a:lvl4pPr marL="1133490" indent="0">
              <a:buNone/>
              <a:defRPr sz="1322"/>
            </a:lvl4pPr>
            <a:lvl5pPr marL="1511320" indent="0">
              <a:buNone/>
              <a:defRPr sz="1322"/>
            </a:lvl5pPr>
            <a:lvl6pPr marL="1889150" indent="0">
              <a:buNone/>
              <a:defRPr sz="1322"/>
            </a:lvl6pPr>
            <a:lvl7pPr marL="2266980" indent="0">
              <a:buNone/>
              <a:defRPr sz="1322"/>
            </a:lvl7pPr>
            <a:lvl8pPr marL="2644811" indent="0">
              <a:buNone/>
              <a:defRPr sz="1322"/>
            </a:lvl8pPr>
            <a:lvl9pPr marL="3022641" indent="0">
              <a:buNone/>
              <a:defRPr sz="13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5467" y="4279900"/>
            <a:ext cx="2945434" cy="3249554"/>
          </a:xfrm>
        </p:spPr>
        <p:txBody>
          <a:bodyPr anchor="t">
            <a:normAutofit/>
          </a:bodyPr>
          <a:lstStyle>
            <a:lvl1pPr marL="0" indent="0">
              <a:buNone/>
              <a:defRPr sz="1488"/>
            </a:lvl1pPr>
            <a:lvl2pPr marL="377830" indent="0">
              <a:buNone/>
              <a:defRPr sz="992"/>
            </a:lvl2pPr>
            <a:lvl3pPr marL="755660" indent="0">
              <a:buNone/>
              <a:defRPr sz="826"/>
            </a:lvl3pPr>
            <a:lvl4pPr marL="1133490" indent="0">
              <a:buNone/>
              <a:defRPr sz="744"/>
            </a:lvl4pPr>
            <a:lvl5pPr marL="1511320" indent="0">
              <a:buNone/>
              <a:defRPr sz="744"/>
            </a:lvl5pPr>
            <a:lvl6pPr marL="1889150" indent="0">
              <a:buNone/>
              <a:defRPr sz="744"/>
            </a:lvl6pPr>
            <a:lvl7pPr marL="2266980" indent="0">
              <a:buNone/>
              <a:defRPr sz="744"/>
            </a:lvl7pPr>
            <a:lvl8pPr marL="2644811" indent="0">
              <a:buNone/>
              <a:defRPr sz="744"/>
            </a:lvl8pPr>
            <a:lvl9pPr marL="3022641" indent="0">
              <a:buNone/>
              <a:defRPr sz="7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0796" y="9629776"/>
            <a:ext cx="4802744" cy="569663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512572" y="6076402"/>
            <a:ext cx="2041557" cy="4147804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796" y="7014281"/>
            <a:ext cx="5416869" cy="23777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796" y="832204"/>
            <a:ext cx="5416869" cy="5878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0272" y="9629780"/>
            <a:ext cx="992049" cy="5696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0796" y="9629776"/>
            <a:ext cx="4802744" cy="5696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24700" y="8703460"/>
            <a:ext cx="708138" cy="10452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1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15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txStyles>
    <p:titleStyle>
      <a:lvl1pPr algn="l" defTabSz="377830" rtl="0" eaLnBrk="1" latinLnBrk="0" hangingPunct="1">
        <a:spcBef>
          <a:spcPct val="0"/>
        </a:spcBef>
        <a:buNone/>
        <a:defRPr sz="2644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6144" indent="-236144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5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13974" indent="-236144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8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91804" indent="-236144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275177" indent="-141686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653007" indent="-141686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078065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455896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833726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211556" indent="-188915" algn="l" defTabSz="377830" rtl="0" eaLnBrk="1" latinLnBrk="0" hangingPunct="1">
        <a:spcBef>
          <a:spcPct val="20000"/>
        </a:spcBef>
        <a:spcAft>
          <a:spcPts val="496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5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37783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um-pae.de/" TargetMode="External"/><Relationship Id="rId2" Type="http://schemas.openxmlformats.org/officeDocument/2006/relationships/hyperlink" Target="mailto:zentrale-berlin@novum-pae.de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0000">
              <a:schemeClr val="accent1">
                <a:lumMod val="15000"/>
                <a:lumOff val="85000"/>
              </a:schemeClr>
            </a:gs>
            <a:gs pos="43000">
              <a:schemeClr val="accent1">
                <a:lumMod val="40000"/>
                <a:lumOff val="60000"/>
              </a:schemeClr>
            </a:gs>
            <a:gs pos="69000">
              <a:schemeClr val="accent1">
                <a:lumMod val="49000"/>
                <a:lumOff val="51000"/>
              </a:schemeClr>
            </a:gs>
            <a:gs pos="95000">
              <a:srgbClr val="00B0F0">
                <a:lumMod val="80000"/>
                <a:lumOff val="2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905" y="1029328"/>
            <a:ext cx="6850901" cy="121315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7945" algn="ctr">
              <a:lnSpc>
                <a:spcPct val="100000"/>
              </a:lnSpc>
              <a:spcBef>
                <a:spcPts val="340"/>
              </a:spcBef>
            </a:pPr>
            <a:r>
              <a:rPr lang="de-DE" spc="-60" dirty="0">
                <a:solidFill>
                  <a:schemeClr val="accent3">
                    <a:lumMod val="75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Basiskurs Pflegehelfer</a:t>
            </a:r>
            <a:br>
              <a:rPr lang="de-DE" spc="-60" dirty="0">
                <a:solidFill>
                  <a:schemeClr val="accent3">
                    <a:lumMod val="75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de-DE" sz="1800" spc="-60" dirty="0">
                <a:solidFill>
                  <a:schemeClr val="accent3">
                    <a:lumMod val="75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mit gerontologischer Zusatzqualifikation +</a:t>
            </a:r>
            <a:br>
              <a:rPr lang="de-DE" sz="1800" spc="-60" dirty="0">
                <a:solidFill>
                  <a:schemeClr val="accent3">
                    <a:lumMod val="75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de-DE" sz="1800" spc="-60" dirty="0">
                <a:solidFill>
                  <a:schemeClr val="accent3">
                    <a:lumMod val="75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Deutsch-Sprachtraining</a:t>
            </a:r>
            <a:endParaRPr sz="1800" dirty="0">
              <a:solidFill>
                <a:schemeClr val="accent3">
                  <a:lumMod val="75000"/>
                </a:schemeClr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528" y="1859203"/>
            <a:ext cx="1027525" cy="845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895"/>
              </a:lnSpc>
            </a:pPr>
            <a:r>
              <a:rPr lang="de-DE" sz="4800" b="1" spc="-15" dirty="0">
                <a:latin typeface="Mongolian Baiti" panose="03000500000000000000" pitchFamily="66" charset="0"/>
                <a:cs typeface="Mongolian Baiti" panose="03000500000000000000" pitchFamily="66" charset="0"/>
              </a:rPr>
              <a:t>Basiskurs Pflegehelfer + </a:t>
            </a:r>
            <a:r>
              <a:rPr lang="de-DE" sz="4800" b="1" spc="-15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Geronto</a:t>
            </a:r>
            <a:r>
              <a:rPr lang="de-DE" sz="4800" b="1" spc="-15" dirty="0">
                <a:latin typeface="Mongolian Baiti" panose="03000500000000000000" pitchFamily="66" charset="0"/>
                <a:cs typeface="Mongolian Baiti" panose="03000500000000000000" pitchFamily="66" charset="0"/>
              </a:rPr>
              <a:t> + Deutsch-Sprachtraining</a:t>
            </a:r>
            <a:endParaRPr sz="4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6822" y="2867914"/>
            <a:ext cx="2042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chemeClr val="bg1"/>
                </a:solidFill>
                <a:latin typeface="Calibri"/>
                <a:cs typeface="Calibri"/>
              </a:rPr>
              <a:t>Präsenzunterricht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chemeClr val="bg1"/>
                </a:solidFill>
                <a:latin typeface="Calibri"/>
                <a:cs typeface="Calibri"/>
              </a:rPr>
              <a:t>Vollzeit:</a:t>
            </a:r>
            <a:r>
              <a:rPr sz="1200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chemeClr val="bg1"/>
                </a:solidFill>
                <a:latin typeface="Calibri"/>
                <a:cs typeface="Calibri"/>
              </a:rPr>
              <a:t>Mo.-Fr.</a:t>
            </a:r>
            <a:r>
              <a:rPr sz="12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08:00-15:30</a:t>
            </a:r>
            <a:r>
              <a:rPr sz="12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chemeClr val="bg1"/>
                </a:solidFill>
                <a:latin typeface="Calibri"/>
                <a:cs typeface="Calibri"/>
              </a:rPr>
              <a:t>Uhr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21702" y="3782314"/>
            <a:ext cx="1775948" cy="98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e-DE" sz="1200" b="1" spc="-5" dirty="0">
                <a:solidFill>
                  <a:schemeClr val="bg1"/>
                </a:solidFill>
                <a:latin typeface="Calibri"/>
                <a:cs typeface="Calibri"/>
              </a:rPr>
              <a:t>Fachunterricht</a:t>
            </a:r>
            <a:r>
              <a:rPr sz="1200" b="1" spc="1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endParaRPr lang="de-DE" sz="1200" b="1" spc="11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e-DE" sz="1200" b="1" spc="-5" dirty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1200" b="1" spc="-5" dirty="0" err="1">
                <a:solidFill>
                  <a:schemeClr val="bg1"/>
                </a:solidFill>
                <a:latin typeface="Calibri"/>
                <a:cs typeface="Calibri"/>
              </a:rPr>
              <a:t>etriebliche</a:t>
            </a:r>
            <a:r>
              <a:rPr sz="1200" b="1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b="1" spc="-5" dirty="0" err="1">
                <a:solidFill>
                  <a:schemeClr val="bg1"/>
                </a:solidFill>
                <a:latin typeface="Calibri"/>
                <a:cs typeface="Calibri"/>
              </a:rPr>
              <a:t>Lernphase</a:t>
            </a:r>
            <a:endParaRPr lang="de-DE" sz="1200" b="1" spc="-5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e-DE" sz="1200" b="1" spc="-5" dirty="0">
                <a:solidFill>
                  <a:schemeClr val="bg1"/>
                </a:solidFill>
                <a:latin typeface="Calibri"/>
                <a:cs typeface="Calibri"/>
              </a:rPr>
              <a:t>Unterricht Gerontologie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e-DE" sz="1200" b="1" spc="-5" dirty="0">
                <a:solidFill>
                  <a:schemeClr val="bg1"/>
                </a:solidFill>
                <a:latin typeface="Calibri"/>
                <a:cs typeface="Calibri"/>
              </a:rPr>
              <a:t>betriebliche Lernphase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de-DE" sz="1200" b="1" spc="-5" dirty="0">
                <a:solidFill>
                  <a:schemeClr val="bg1"/>
                </a:solidFill>
                <a:latin typeface="Calibri"/>
                <a:cs typeface="Calibri"/>
              </a:rPr>
              <a:t>Deutsch-Sprachtraining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49617" y="3782314"/>
            <a:ext cx="579136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200" b="1" dirty="0">
                <a:latin typeface="Calibri"/>
                <a:cs typeface="Calibri"/>
              </a:rPr>
              <a:t>  </a:t>
            </a:r>
            <a:r>
              <a:rPr lang="de-DE" sz="1200" b="1" dirty="0">
                <a:solidFill>
                  <a:schemeClr val="bg1"/>
                </a:solidFill>
                <a:latin typeface="Calibri"/>
                <a:cs typeface="Calibri"/>
              </a:rPr>
              <a:t>440</a:t>
            </a:r>
            <a:r>
              <a:rPr sz="1200" b="1" spc="-65" dirty="0">
                <a:latin typeface="Calibri"/>
                <a:cs typeface="Calibri"/>
              </a:rPr>
              <a:t> </a:t>
            </a:r>
            <a:r>
              <a:rPr sz="1200" b="1" dirty="0">
                <a:solidFill>
                  <a:schemeClr val="bg1"/>
                </a:solidFill>
                <a:latin typeface="Calibri"/>
                <a:cs typeface="Calibri"/>
              </a:rPr>
              <a:t>UE</a:t>
            </a:r>
            <a:endParaRPr lang="de-DE" sz="1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200" b="1" dirty="0">
                <a:solidFill>
                  <a:schemeClr val="bg1"/>
                </a:solidFill>
                <a:latin typeface="Calibri"/>
                <a:cs typeface="Calibri"/>
              </a:rPr>
              <a:t>  16</a:t>
            </a:r>
            <a:r>
              <a:rPr sz="1200" b="1" dirty="0">
                <a:solidFill>
                  <a:schemeClr val="bg1"/>
                </a:solidFill>
                <a:latin typeface="Calibri"/>
                <a:cs typeface="Calibri"/>
              </a:rPr>
              <a:t>0</a:t>
            </a:r>
            <a:r>
              <a:rPr sz="1200" b="1" spc="-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endParaRPr lang="de-DE" sz="12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85725">
              <a:lnSpc>
                <a:spcPct val="100000"/>
              </a:lnSpc>
            </a:pPr>
            <a:r>
              <a:rPr lang="de-DE" sz="1200" b="1" dirty="0">
                <a:solidFill>
                  <a:schemeClr val="bg1"/>
                </a:solidFill>
                <a:latin typeface="Calibri"/>
                <a:cs typeface="Calibri"/>
              </a:rPr>
              <a:t>240 UE</a:t>
            </a:r>
          </a:p>
          <a:p>
            <a:pPr marL="85725">
              <a:lnSpc>
                <a:spcPct val="100000"/>
              </a:lnSpc>
            </a:pPr>
            <a:r>
              <a:rPr lang="de-DE" sz="1200" b="1" dirty="0">
                <a:solidFill>
                  <a:schemeClr val="bg1"/>
                </a:solidFill>
                <a:latin typeface="Calibri"/>
                <a:cs typeface="Calibri"/>
              </a:rPr>
              <a:t>  80 h 400 UE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1736" y="4775425"/>
            <a:ext cx="262193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Die</a:t>
            </a:r>
            <a:r>
              <a:rPr sz="1200" b="1" u="sng" spc="-1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Maßnahmedauer</a:t>
            </a:r>
            <a:r>
              <a:rPr sz="1200" b="1" u="sng" spc="1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10" dirty="0" err="1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beträgt</a:t>
            </a:r>
            <a:r>
              <a:rPr sz="1200" b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de-DE" sz="1200" b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8,5</a:t>
            </a:r>
            <a:r>
              <a:rPr sz="1200" b="1" u="sng" spc="-1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Monate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9015" y="5274690"/>
            <a:ext cx="21209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r>
              <a:rPr lang="de-DE" sz="1200" b="1" dirty="0">
                <a:solidFill>
                  <a:schemeClr val="bg1"/>
                </a:solidFill>
                <a:latin typeface="Calibri"/>
                <a:cs typeface="Calibri"/>
              </a:rPr>
              <a:t>Standort Berlin</a:t>
            </a:r>
            <a:endParaRPr sz="12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b="1" spc="-15" dirty="0">
                <a:solidFill>
                  <a:srgbClr val="221F1F"/>
                </a:solidFill>
                <a:latin typeface="Calibri"/>
                <a:cs typeface="Calibri"/>
              </a:rPr>
              <a:t>Uhlandstr. </a:t>
            </a:r>
            <a:r>
              <a:rPr sz="1000" b="1" spc="-10" dirty="0">
                <a:solidFill>
                  <a:srgbClr val="221F1F"/>
                </a:solidFill>
                <a:latin typeface="Calibri"/>
                <a:cs typeface="Calibri"/>
              </a:rPr>
              <a:t>97 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| </a:t>
            </a:r>
            <a:r>
              <a:rPr sz="1000" b="1" spc="-15" dirty="0">
                <a:solidFill>
                  <a:srgbClr val="221F1F"/>
                </a:solidFill>
                <a:latin typeface="Calibri"/>
                <a:cs typeface="Calibri"/>
              </a:rPr>
              <a:t>10715 Berlin </a:t>
            </a:r>
            <a:endParaRPr lang="de-DE" sz="1000" b="1" spc="-15" dirty="0">
              <a:solidFill>
                <a:srgbClr val="221F1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de-DE" sz="1000" b="1" spc="-15" dirty="0">
                <a:solidFill>
                  <a:srgbClr val="221F1F"/>
                </a:solidFill>
                <a:latin typeface="Calibri"/>
                <a:cs typeface="Calibri"/>
              </a:rPr>
              <a:t>d</a:t>
            </a:r>
            <a:r>
              <a:rPr sz="1000" b="1" spc="-25" dirty="0" err="1">
                <a:solidFill>
                  <a:srgbClr val="221F1F"/>
                </a:solidFill>
                <a:latin typeface="Calibri"/>
                <a:cs typeface="Calibri"/>
              </a:rPr>
              <a:t>irekt</a:t>
            </a:r>
            <a:r>
              <a:rPr sz="1000" b="1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20" dirty="0">
                <a:solidFill>
                  <a:srgbClr val="221F1F"/>
                </a:solidFill>
                <a:latin typeface="Calibri"/>
                <a:cs typeface="Calibri"/>
              </a:rPr>
              <a:t>am</a:t>
            </a:r>
            <a:r>
              <a:rPr sz="1000" b="1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U-</a:t>
            </a:r>
            <a:r>
              <a:rPr sz="1000" b="1" spc="-30" dirty="0" err="1">
                <a:solidFill>
                  <a:srgbClr val="221F1F"/>
                </a:solidFill>
                <a:latin typeface="Calibri"/>
                <a:cs typeface="Calibri"/>
              </a:rPr>
              <a:t>Bahnhof</a:t>
            </a:r>
            <a:r>
              <a:rPr sz="1000" b="1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30" dirty="0" err="1">
                <a:solidFill>
                  <a:srgbClr val="221F1F"/>
                </a:solidFill>
                <a:latin typeface="Calibri"/>
                <a:cs typeface="Calibri"/>
              </a:rPr>
              <a:t>Blissestraße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2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endParaRPr lang="de-DE" sz="1000" b="1" spc="-210" dirty="0">
              <a:solidFill>
                <a:srgbClr val="221F1F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b="1" spc="-35" dirty="0">
                <a:solidFill>
                  <a:srgbClr val="221F1F"/>
                </a:solidFill>
                <a:latin typeface="Calibri"/>
                <a:cs typeface="Calibri"/>
              </a:rPr>
              <a:t>Te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l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:</a:t>
            </a:r>
            <a:r>
              <a:rPr sz="1000" b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03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–</a:t>
            </a:r>
            <a:r>
              <a:rPr sz="1000" b="1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91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5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 22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2</a:t>
            </a:r>
            <a:r>
              <a:rPr sz="1000" b="1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-30" dirty="0">
                <a:solidFill>
                  <a:srgbClr val="221F1F"/>
                </a:solidFill>
                <a:latin typeface="Calibri"/>
                <a:cs typeface="Calibri"/>
              </a:rPr>
              <a:t>0</a:t>
            </a:r>
            <a:r>
              <a:rPr sz="1000" b="1" spc="-5" dirty="0">
                <a:solidFill>
                  <a:srgbClr val="221F1F"/>
                </a:solidFill>
                <a:latin typeface="Calibri"/>
                <a:cs typeface="Calibri"/>
              </a:rPr>
              <a:t>3</a:t>
            </a:r>
            <a:endParaRPr sz="10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-30" dirty="0">
                <a:solidFill>
                  <a:schemeClr val="bg1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zentrale-berlin@novum-pae.de</a:t>
            </a:r>
            <a:endParaRPr sz="1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6822" y="7410068"/>
            <a:ext cx="2651760" cy="1857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5"/>
              </a:spcBef>
            </a:pPr>
            <a:r>
              <a:rPr sz="1100" b="1" u="sng" spc="-15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FÖ</a:t>
            </a:r>
            <a:r>
              <a:rPr sz="1100" b="1" u="sng" spc="-10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R</a:t>
            </a:r>
            <a:r>
              <a:rPr sz="1100" b="1" u="sng" spc="-15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DE</a:t>
            </a:r>
            <a:r>
              <a:rPr sz="1100" b="1" u="sng" spc="-10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R</a:t>
            </a:r>
            <a:r>
              <a:rPr sz="1100" b="1" u="sng" spc="-15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U</a:t>
            </a:r>
            <a:r>
              <a:rPr sz="1100" b="1" u="sng" spc="-20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N</a:t>
            </a:r>
            <a:r>
              <a:rPr sz="1100" b="1" u="sng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G</a:t>
            </a:r>
            <a:r>
              <a:rPr sz="1100" b="1" u="sng" spc="-65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15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m</a:t>
            </a:r>
            <a:r>
              <a:rPr sz="1100" b="1" u="sng" spc="-20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ö</a:t>
            </a:r>
            <a:r>
              <a:rPr sz="1100" b="1" u="sng" spc="-10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glic</a:t>
            </a:r>
            <a:r>
              <a:rPr sz="1100" b="1" u="sng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h</a:t>
            </a:r>
            <a:r>
              <a:rPr sz="1100" b="1" u="sng" spc="-65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 </a:t>
            </a:r>
            <a:r>
              <a:rPr sz="1100" b="1" u="sng" spc="-20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übe</a:t>
            </a:r>
            <a:r>
              <a:rPr sz="1100" b="1" u="sng" dirty="0">
                <a:solidFill>
                  <a:schemeClr val="bg1"/>
                </a:solidFill>
                <a:uFill>
                  <a:solidFill>
                    <a:srgbClr val="BA132E"/>
                  </a:solidFill>
                </a:uFill>
                <a:latin typeface="Calibri"/>
                <a:cs typeface="Calibri"/>
              </a:rPr>
              <a:t>r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100" b="1" dirty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unde</a:t>
            </a:r>
            <a:r>
              <a:rPr sz="1100" b="1" spc="-10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1100" b="1" spc="-20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1100" b="1" spc="-10" dirty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100" b="1" spc="-20" dirty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1100" b="1" dirty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1100" b="1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100" b="1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1100" b="1" spc="-10" dirty="0">
                <a:solidFill>
                  <a:schemeClr val="bg1"/>
                </a:solidFill>
                <a:latin typeface="Calibri"/>
                <a:cs typeface="Calibri"/>
              </a:rPr>
              <a:t>ü</a:t>
            </a:r>
            <a:r>
              <a:rPr sz="1100" b="1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100" b="1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1100" b="1" spc="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1100" b="1" spc="-20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100" b="1" dirty="0">
                <a:solidFill>
                  <a:schemeClr val="bg1"/>
                </a:solidFill>
                <a:latin typeface="Calibri"/>
                <a:cs typeface="Calibri"/>
              </a:rPr>
              <a:t>it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Jobcenter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100" b="1" spc="-10" dirty="0">
                <a:solidFill>
                  <a:schemeClr val="bg1"/>
                </a:solidFill>
                <a:latin typeface="Calibri"/>
                <a:cs typeface="Calibri"/>
              </a:rPr>
              <a:t>Berufsförderungsdienst</a:t>
            </a:r>
            <a:r>
              <a:rPr sz="1100" b="1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der</a:t>
            </a:r>
            <a:r>
              <a:rPr sz="1100" b="1" spc="20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chemeClr val="bg1"/>
                </a:solidFill>
                <a:latin typeface="Calibri"/>
                <a:cs typeface="Calibri"/>
              </a:rPr>
              <a:t>Bundeswehr</a:t>
            </a:r>
            <a:endParaRPr lang="de-DE" sz="1100" b="1" spc="-5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79400" indent="-266700">
              <a:lnSpc>
                <a:spcPct val="100000"/>
              </a:lnSpc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lang="de-DE" sz="1100" b="1" spc="-5" dirty="0">
                <a:solidFill>
                  <a:schemeClr val="bg1"/>
                </a:solidFill>
                <a:latin typeface="Calibri"/>
                <a:cs typeface="Calibri"/>
              </a:rPr>
              <a:t>Deutsche Rentenversicherung</a:t>
            </a:r>
          </a:p>
          <a:p>
            <a:pPr marL="279400" indent="-266700">
              <a:lnSpc>
                <a:spcPct val="100000"/>
              </a:lnSpc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lang="de-DE" sz="1100" b="1" spc="-5" dirty="0">
                <a:solidFill>
                  <a:schemeClr val="bg1"/>
                </a:solidFill>
                <a:latin typeface="Calibri"/>
                <a:cs typeface="Calibri"/>
              </a:rPr>
              <a:t>Berufsförderungswerk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 dirty="0">
              <a:latin typeface="Calibri"/>
              <a:cs typeface="Calibri"/>
            </a:endParaRPr>
          </a:p>
          <a:p>
            <a:pPr marL="24765">
              <a:lnSpc>
                <a:spcPts val="1200"/>
              </a:lnSpc>
              <a:spcBef>
                <a:spcPts val="1055"/>
              </a:spcBef>
            </a:pPr>
            <a:r>
              <a:rPr sz="1000" i="1" spc="-30" dirty="0">
                <a:solidFill>
                  <a:schemeClr val="bg1"/>
                </a:solidFill>
                <a:latin typeface="Calibri"/>
                <a:cs typeface="Calibri"/>
              </a:rPr>
              <a:t>Z</a:t>
            </a:r>
            <a:r>
              <a:rPr sz="1000" i="1" spc="-2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000" i="1" spc="-3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000" i="1" spc="-30" dirty="0">
                <a:solidFill>
                  <a:schemeClr val="bg1"/>
                </a:solidFill>
                <a:latin typeface="Calibri"/>
                <a:cs typeface="Calibri"/>
              </a:rPr>
              <a:t>ti</a:t>
            </a:r>
            <a:r>
              <a:rPr sz="1000" i="1" spc="-35" dirty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1000" i="1" spc="-30" dirty="0">
                <a:solidFill>
                  <a:schemeClr val="bg1"/>
                </a:solidFill>
                <a:latin typeface="Calibri"/>
                <a:cs typeface="Calibri"/>
              </a:rPr>
              <a:t>izi</a:t>
            </a:r>
            <a:r>
              <a:rPr sz="1000" i="1" spc="-2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000" i="1" spc="-3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000" i="1" spc="-5" dirty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1000" i="1" spc="-8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000" i="1" spc="-30" dirty="0">
                <a:solidFill>
                  <a:schemeClr val="bg1"/>
                </a:solidFill>
                <a:latin typeface="Calibri"/>
                <a:cs typeface="Calibri"/>
              </a:rPr>
              <a:t>du</a:t>
            </a:r>
            <a:r>
              <a:rPr sz="1000" i="1" spc="-35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1000" i="1" spc="-25" dirty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1000" i="1" spc="-5" dirty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endParaRPr sz="1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927100" marR="444500">
              <a:lnSpc>
                <a:spcPts val="1320"/>
              </a:lnSpc>
              <a:spcBef>
                <a:spcPts val="40"/>
              </a:spcBef>
            </a:pP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Maß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sz="1100" spc="-10" dirty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1100" spc="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-N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r.</a:t>
            </a:r>
            <a:r>
              <a:rPr sz="1100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Berl</a:t>
            </a:r>
            <a:r>
              <a:rPr sz="1100" spc="-5" dirty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:  955</a:t>
            </a:r>
            <a:r>
              <a:rPr sz="11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– </a:t>
            </a:r>
            <a:r>
              <a:rPr lang="de-DE" sz="1100" dirty="0">
                <a:solidFill>
                  <a:schemeClr val="bg1"/>
                </a:solidFill>
                <a:latin typeface="Calibri"/>
                <a:cs typeface="Calibri"/>
              </a:rPr>
              <a:t>20</a:t>
            </a:r>
            <a:r>
              <a:rPr sz="1100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chemeClr val="bg1"/>
                </a:solidFill>
                <a:latin typeface="Calibri"/>
                <a:cs typeface="Calibri"/>
              </a:rPr>
              <a:t>– 202</a:t>
            </a:r>
            <a:r>
              <a:rPr lang="de-DE" sz="11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30483" y="9926243"/>
            <a:ext cx="2540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0" dirty="0">
                <a:solidFill>
                  <a:schemeClr val="bg1"/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www.novum-pae.de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66513" y="8926419"/>
            <a:ext cx="694944" cy="97535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7A4942D6-DBFB-4120-A299-4AAF469787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559" y="173887"/>
            <a:ext cx="3434507" cy="678688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8F695A00-DAE7-4440-ADEF-58D3DBD8E5F5}"/>
              </a:ext>
            </a:extLst>
          </p:cNvPr>
          <p:cNvSpPr/>
          <p:nvPr/>
        </p:nvSpPr>
        <p:spPr>
          <a:xfrm>
            <a:off x="1263447" y="2483291"/>
            <a:ext cx="2955482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VORAUSSETZUNGEN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8D975C-DE0A-4D82-A9BF-9EB04950A445}"/>
              </a:ext>
            </a:extLst>
          </p:cNvPr>
          <p:cNvSpPr txBox="1"/>
          <p:nvPr/>
        </p:nvSpPr>
        <p:spPr>
          <a:xfrm>
            <a:off x="1170053" y="2867914"/>
            <a:ext cx="3465002" cy="872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mind. Hauptschulabschluss mit und ohne Berufserfahrung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Eignungsfeststellung / Orientierungspraktikum 40 </a:t>
            </a:r>
            <a:r>
              <a:rPr lang="de-DE" sz="11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UE´s</a:t>
            </a: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mit Hilfestellung durch den Träger / AVGS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Physische und psychische Belastbarkeit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ausgeprägte Sozialkompetenz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freundliches und aufgeschlossenes Wesen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Bereitschaft zur Schicht- und Wochenendarbeit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Interesse und Motivation für folgende Pflegehelfertätigkeiten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Deutsch-Sprachlevel A2-B1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Vermittlung von pflegerischen, medizinischen und physiologischen Kenntnissen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fachpraktische Übungen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Rollstuhltraining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 der Anatomie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 der Kranken- Altenpflege und Betreuung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Vermittlung der Anforderungen an die Berufsethik, sowie zur Verbesserung der Betreuungs- und Lebensqualität von Menschen mit Demenz- bzw. psychischen Erkrankungen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Gerontologie / Geriatrie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spc="-40" dirty="0">
                <a:solidFill>
                  <a:srgbClr val="211F1F"/>
                </a:solidFill>
                <a:latin typeface="Calibri"/>
                <a:cs typeface="Calibri"/>
              </a:rPr>
              <a:t>Gerontopsychiatrische</a:t>
            </a:r>
            <a:r>
              <a:rPr lang="de-DE" sz="1100" spc="-10" dirty="0">
                <a:solidFill>
                  <a:srgbClr val="211F1F"/>
                </a:solidFill>
                <a:latin typeface="Calibri"/>
                <a:cs typeface="Calibri"/>
              </a:rPr>
              <a:t> </a:t>
            </a:r>
            <a:r>
              <a:rPr lang="de-DE" sz="1100" spc="-40" dirty="0">
                <a:solidFill>
                  <a:srgbClr val="211F1F"/>
                </a:solidFill>
                <a:latin typeface="Calibri"/>
                <a:cs typeface="Calibri"/>
              </a:rPr>
              <a:t>Grundlagen</a:t>
            </a:r>
            <a:endParaRPr lang="de-DE" sz="11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spc="-35" dirty="0">
                <a:solidFill>
                  <a:srgbClr val="211F1F"/>
                </a:solidFill>
                <a:latin typeface="Calibri"/>
                <a:cs typeface="Calibri"/>
              </a:rPr>
              <a:t>Projektarbeit</a:t>
            </a:r>
            <a:r>
              <a:rPr lang="de-DE" sz="1100" spc="-45" dirty="0">
                <a:solidFill>
                  <a:srgbClr val="211F1F"/>
                </a:solidFill>
                <a:latin typeface="Calibri"/>
                <a:cs typeface="Calibri"/>
              </a:rPr>
              <a:t> </a:t>
            </a:r>
            <a:r>
              <a:rPr lang="de-DE" sz="1100" spc="-30" dirty="0">
                <a:solidFill>
                  <a:srgbClr val="211F1F"/>
                </a:solidFill>
                <a:latin typeface="Calibri"/>
                <a:cs typeface="Calibri"/>
              </a:rPr>
              <a:t>zur</a:t>
            </a:r>
            <a:r>
              <a:rPr lang="de-DE" sz="1100" spc="-35" dirty="0">
                <a:solidFill>
                  <a:srgbClr val="211F1F"/>
                </a:solidFill>
                <a:latin typeface="Calibri"/>
                <a:cs typeface="Calibri"/>
              </a:rPr>
              <a:t> </a:t>
            </a:r>
            <a:r>
              <a:rPr lang="de-DE" sz="1100" spc="-40" dirty="0">
                <a:solidFill>
                  <a:srgbClr val="211F1F"/>
                </a:solidFill>
                <a:latin typeface="Calibri"/>
                <a:cs typeface="Calibri"/>
              </a:rPr>
              <a:t>Alltagsgestaltung</a:t>
            </a: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lebensrettende Sofortmaßnahmen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Bewerbungsmanagement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Prüfungsvorbereitung (intern)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Begleitung und Unterstützung von Pflegebedürftigen bei alltäglichen  Lebenssituationen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 Abschlussprüfung „Deutsch“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Ersthelfer-Ausbildung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Rollstuhl-Pass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Gerontologie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66556CC-AF92-4A0E-9FD5-56EEB7ED2C16}"/>
              </a:ext>
            </a:extLst>
          </p:cNvPr>
          <p:cNvSpPr/>
          <p:nvPr/>
        </p:nvSpPr>
        <p:spPr>
          <a:xfrm>
            <a:off x="1243070" y="4962582"/>
            <a:ext cx="2955482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MAßNAHMEN</a:t>
            </a: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-INHALT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B343930-582F-44F6-92B5-B333F90674C6}"/>
              </a:ext>
            </a:extLst>
          </p:cNvPr>
          <p:cNvSpPr/>
          <p:nvPr/>
        </p:nvSpPr>
        <p:spPr>
          <a:xfrm>
            <a:off x="1263447" y="9261894"/>
            <a:ext cx="2955482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ABSCHLUSSPRÜFUNG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15BCB93-8491-4C7B-938F-B43FEA882655}"/>
              </a:ext>
            </a:extLst>
          </p:cNvPr>
          <p:cNvSpPr/>
          <p:nvPr/>
        </p:nvSpPr>
        <p:spPr>
          <a:xfrm>
            <a:off x="1243070" y="8186448"/>
            <a:ext cx="2955482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BERUFLICHE AUFGABEN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Bla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229</Words>
  <Application>Microsoft Office PowerPoint</Application>
  <PresentationFormat>Benutzerdefiniert</PresentationFormat>
  <Paragraphs>73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Mongolian Baiti</vt:lpstr>
      <vt:lpstr>Wingdings 3</vt:lpstr>
      <vt:lpstr>Segment</vt:lpstr>
      <vt:lpstr>Basiskurs Pflegehelfer mit gerontologischer Zusatzqualifikation + Deutsch-Sprachtraining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Gerontopsychiatrische</dc:title>
  <dc:creator>Susanne Parizek</dc:creator>
  <cp:lastModifiedBy>Judith Hergenröther</cp:lastModifiedBy>
  <cp:revision>30</cp:revision>
  <cp:lastPrinted>2022-05-10T08:06:53Z</cp:lastPrinted>
  <dcterms:created xsi:type="dcterms:W3CDTF">2021-11-17T12:54:09Z</dcterms:created>
  <dcterms:modified xsi:type="dcterms:W3CDTF">2023-12-22T11:26:22Z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2021-11-17T00:00:00Z</vt:filetime>
  </property>
</Properties>
</file>